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01" r:id="rId2"/>
    <p:sldId id="308" r:id="rId3"/>
    <p:sldId id="311" r:id="rId4"/>
    <p:sldId id="306" r:id="rId5"/>
    <p:sldId id="312" r:id="rId6"/>
    <p:sldId id="309" r:id="rId7"/>
    <p:sldId id="313" r:id="rId8"/>
    <p:sldId id="310" r:id="rId9"/>
  </p:sldIdLst>
  <p:sldSz cx="9144000" cy="6858000" type="screen4x3"/>
  <p:notesSz cx="7099300" cy="10234613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89" autoAdjust="0"/>
    <p:restoredTop sz="94708" autoAdjust="0"/>
  </p:normalViewPr>
  <p:slideViewPr>
    <p:cSldViewPr>
      <p:cViewPr>
        <p:scale>
          <a:sx n="83" d="100"/>
          <a:sy n="83" d="100"/>
        </p:scale>
        <p:origin x="40" y="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0" y="-90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4142A773-D556-4EFA-A553-4BA1B1D7D95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20650" y="120651"/>
            <a:ext cx="3074988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>
            <a:lvl1pPr defTabSz="990509" eaLnBrk="1" hangingPunct="1">
              <a:defRPr sz="1300"/>
            </a:lvl1pPr>
          </a:lstStyle>
          <a:p>
            <a:pPr>
              <a:defRPr/>
            </a:pPr>
            <a:r>
              <a:rPr lang="de-CH" altLang="de-DE"/>
              <a:t>Fortbildung Excel</a:t>
            </a: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F39507F1-0612-4B30-8BEB-B8A533D4B01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9" y="1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>
            <a:lvl1pPr algn="r" defTabSz="990509" eaLnBrk="1" hangingPunct="1">
              <a:defRPr sz="1300"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5540" name="Rectangle 4">
            <a:extLst>
              <a:ext uri="{FF2B5EF4-FFF2-40B4-BE49-F238E27FC236}">
                <a16:creationId xmlns:a16="http://schemas.microsoft.com/office/drawing/2014/main" id="{9F214604-3BB7-4347-AC49-A9EB1FF19C3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20650" y="9629776"/>
            <a:ext cx="3074988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defTabSz="990509" eaLnBrk="1" hangingPunct="1">
              <a:defRPr sz="1000"/>
            </a:lvl1pPr>
          </a:lstStyle>
          <a:p>
            <a:pPr>
              <a:defRPr/>
            </a:pPr>
            <a:r>
              <a:rPr lang="de-CH" altLang="de-DE"/>
              <a:t>Wettingen, 11.4.19/BaC</a:t>
            </a:r>
          </a:p>
        </p:txBody>
      </p:sp>
      <p:sp>
        <p:nvSpPr>
          <p:cNvPr id="65541" name="Rectangle 5">
            <a:extLst>
              <a:ext uri="{FF2B5EF4-FFF2-40B4-BE49-F238E27FC236}">
                <a16:creationId xmlns:a16="http://schemas.microsoft.com/office/drawing/2014/main" id="{CF2A53CD-3A51-4AB8-A186-DE437281648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4" y="9629776"/>
            <a:ext cx="30765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algn="r" defTabSz="990509" eaLnBrk="1" hangingPunct="1">
              <a:defRPr sz="1000" smtClean="0"/>
            </a:lvl1pPr>
          </a:lstStyle>
          <a:p>
            <a:pPr>
              <a:defRPr/>
            </a:pPr>
            <a:fld id="{90116BBE-1452-4424-8359-D65458BF6DB2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7F1AE8AB-1FC1-4CA5-A5A8-1946969E856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>
            <a:lvl1pPr defTabSz="990509" eaLnBrk="1" hangingPunct="1">
              <a:defRPr sz="1300"/>
            </a:lvl1pPr>
          </a:lstStyle>
          <a:p>
            <a:pPr>
              <a:defRPr/>
            </a:pPr>
            <a:r>
              <a:rPr lang="de-CH" altLang="de-DE"/>
              <a:t>Fortbildung Excel</a:t>
            </a:r>
          </a:p>
        </p:txBody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id="{1E278C0F-6EB7-41A3-9FFA-E5715DE4605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>
            <a:lvl1pPr algn="r" defTabSz="990509" eaLnBrk="1" hangingPunct="1">
              <a:defRPr sz="1300"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CEB98FD6-AACB-4AA5-9EE5-06CB908D1BC1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0661" name="Rectangle 5">
            <a:extLst>
              <a:ext uri="{FF2B5EF4-FFF2-40B4-BE49-F238E27FC236}">
                <a16:creationId xmlns:a16="http://schemas.microsoft.com/office/drawing/2014/main" id="{0948992C-01AF-458E-8820-7E09B94B50D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 noProof="0"/>
              <a:t>Textmasterformate durch Klicken bearbeiten</a:t>
            </a:r>
          </a:p>
          <a:p>
            <a:pPr lvl="1"/>
            <a:r>
              <a:rPr lang="de-CH" altLang="de-DE" noProof="0"/>
              <a:t>Zweite Ebene</a:t>
            </a:r>
          </a:p>
          <a:p>
            <a:pPr lvl="2"/>
            <a:r>
              <a:rPr lang="de-CH" altLang="de-DE" noProof="0"/>
              <a:t>Dritte Ebene</a:t>
            </a:r>
          </a:p>
          <a:p>
            <a:pPr lvl="3"/>
            <a:r>
              <a:rPr lang="de-CH" altLang="de-DE" noProof="0"/>
              <a:t>Vierte Ebene</a:t>
            </a:r>
          </a:p>
          <a:p>
            <a:pPr lvl="4"/>
            <a:r>
              <a:rPr lang="de-CH" altLang="de-DE" noProof="0"/>
              <a:t>Fünfte Ebene</a:t>
            </a:r>
          </a:p>
        </p:txBody>
      </p:sp>
      <p:sp>
        <p:nvSpPr>
          <p:cNvPr id="70662" name="Rectangle 6">
            <a:extLst>
              <a:ext uri="{FF2B5EF4-FFF2-40B4-BE49-F238E27FC236}">
                <a16:creationId xmlns:a16="http://schemas.microsoft.com/office/drawing/2014/main" id="{314925AD-B296-4B34-BE59-8AD2D5F12F3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851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defTabSz="990509" eaLnBrk="1" hangingPunct="1">
              <a:defRPr sz="1300"/>
            </a:lvl1pPr>
          </a:lstStyle>
          <a:p>
            <a:pPr>
              <a:defRPr/>
            </a:pPr>
            <a:r>
              <a:rPr lang="de-CH" altLang="de-DE"/>
              <a:t>Wettingen, 11.4.19/BaC</a:t>
            </a:r>
          </a:p>
        </p:txBody>
      </p:sp>
      <p:sp>
        <p:nvSpPr>
          <p:cNvPr id="70663" name="Rectangle 7">
            <a:extLst>
              <a:ext uri="{FF2B5EF4-FFF2-40B4-BE49-F238E27FC236}">
                <a16:creationId xmlns:a16="http://schemas.microsoft.com/office/drawing/2014/main" id="{C9B6ACEA-EC40-4C30-AA69-6EBC216EC7F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1851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algn="r" defTabSz="990509" eaLnBrk="1" hangingPunct="1">
              <a:defRPr sz="1300" smtClean="0"/>
            </a:lvl1pPr>
          </a:lstStyle>
          <a:p>
            <a:pPr>
              <a:defRPr/>
            </a:pPr>
            <a:fld id="{70859CAA-C6B2-4767-BB4E-3340747E0853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1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68201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2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67133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3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20374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4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93429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5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7288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6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059928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7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918247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8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63335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41772F-091B-4292-8A35-9C055B85C0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044F695-A694-45B1-B8AE-B29062A01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3CBB65F-69E4-47EB-8379-95A4B3A70AF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B23FFD7-8860-42C2-9DEF-BCCB18C2C0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A2CB32E-4CE0-47F2-8568-2226F11A62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9B94F-FEEE-47DE-9496-4F2117C3E0CA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508587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8E0046-F518-4C52-BC47-9E1C3A339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D76ABE8-7DDC-40A1-B20A-90C0C25529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4716261-7D3B-465E-A1A8-112FFF89F5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87D9408-3287-4120-AA33-0204D00E759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6607C88-BE56-416E-B68C-7D34880A9D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254F0-5513-427B-A3E0-38F47150A374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074188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2CB9812-2C1D-4C75-85B5-E901FEC4A8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F5E81F1-6E22-4642-8FD9-215B9E4BB9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D313DB7-987B-444F-945A-2B198112B2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E6D4772-306B-4FA6-B22F-3B9B08F59B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CB42A5C-15A4-47FE-8702-217D1A3C0B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61EE9-4CFA-4E8F-9267-7B58D574B3A7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195605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540FC1-674A-417D-8F62-D9AD5B5F2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581F6D-E9DC-4045-BC30-626EFF0EA2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D1699C3-2C68-42AC-BBB0-86D2D5C87367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8051A9FB-2F36-4D30-B7C7-448FC964D4BC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BB65BC5-59F6-4047-87BE-69A500AD3C7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1998D20C-3AF7-44B9-9BA3-46A3F97A85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2C58C1EF-9D38-4DB0-9A50-03511242F99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74CE8-7ECA-4CA4-9135-4C699B4B3DD4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2590713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D6B4696-F54E-470B-986F-824EECD271C8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9FEE92A-E16E-4B6A-8C6B-292A510937E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83A1450-6D0C-4B57-A54C-3D44DAA668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BF566FE-ADFF-4599-89C6-C89E30B28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29339-B8D3-40FF-B726-B83218B7B27A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025789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BB9371-2903-4CE4-AAC2-A3603B56C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C211CF9-2582-4A89-8CD9-AE7D9F3641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EC71221-9DAD-4B57-9799-701E4DCC4F2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FFC9CB2-EE64-4294-890D-CF162115EC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036447E-660E-4EA9-8614-5207966033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67C71-130E-44A1-A8CB-8E9FD03FA4BC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147010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98F9BC-FDC7-4BF8-B205-2437D0458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A7FFB4F-4560-4FC2-B418-D1F6C980A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80C0279-BEBD-4C6A-95A8-670576B86C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6481DBA-4FE3-4184-AC61-D486526F13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94557DF-6A19-4991-ADBB-2DC7178688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ED84A-A29B-4E06-8AD7-7277BB52F528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205294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CEB7B-36BB-4062-8C4D-9420682FE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1DEA8E-58E9-48FC-8DCE-91127E8F8B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C598B48-AE84-496C-8282-9BB0935193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7E278D-AC5F-4957-8FE8-F73BB4BC4B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34E940E-D5F3-49A4-A7CF-F7BCFCE8807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A22E62-7F99-4539-85DA-E03B20E5E9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A0515-E195-42A9-ADFC-4E0053A2FE11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220527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627B6A-E032-48D4-8C18-21BB132B1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5BD1884-CA55-493E-931B-4C6443CF94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303CF56-CA2B-4ED8-A7D1-EA4BD3FFC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E55561E-F45F-4DA9-8941-D01A124986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777E4AB-4351-48E7-A7C4-EDFADD41B9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ED58889-C363-4548-B9CE-A79F24960C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F3CE5BB-AB88-42B4-93F8-95BBCE9044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B775F66-5B0C-4616-8DE0-78349588C02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FA1DF-82B9-4DBF-9FFC-FE627913FDA8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610134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19CB74-226B-4F0B-B36F-55286029D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3A9A7CE-1957-4380-9E42-F29EE72D6FC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1E77C08-0195-4A51-9516-B7FD55A0B2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2759131-9174-4FCC-AD44-6930BF04F3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852F5-3892-4E40-AC56-301558E5DBB6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443988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C3175E2-6DD8-4144-8093-10CBA10ACE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D46C45E-2584-46BA-851F-DD179D7A1A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9288AC0-90B6-4F29-B8C2-E536575FBA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B9A74-C467-43A6-BEA6-69CB4AE29F39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555500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28E7AD-81C6-4C37-BD3D-7A51FD4C2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B20C1D-075D-4228-BF9D-A7CE52744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BEAB54B-092C-48D7-AE45-A30613857A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F9C8E3-67B6-4BF6-AE5D-B351E85733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7B2E95B-C712-4ABC-8251-CCC1EC4F530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6CED54-D92F-46DC-8B14-D38B088678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69782-1B15-4A1E-9449-3AF1D836BA4F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517041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B17E35-4820-486B-8F76-33C5CBBF3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8C61614-B64F-4F61-B272-2F93EFDEA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CB222C-6CB4-4BA5-B9F1-7ABC6596EC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A83201-4BCD-4DE5-943E-824B90884B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0D36EA-8B7D-4F63-995A-871C7F2E8A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C73435-6623-4D3B-833A-1CD82405B8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6064D-EB33-4E4F-BB69-23A17D29090F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005321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4222BD3-DC0A-4E0D-97E9-B7FC829330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Titelmasterformat durch Klicken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885E3FD0-38AE-4DD3-A73C-FD331FB78B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Textmasterformate durch Klicken bearbeiten</a:t>
            </a:r>
          </a:p>
          <a:p>
            <a:pPr lvl="1"/>
            <a:r>
              <a:rPr lang="de-CH" altLang="de-DE"/>
              <a:t>Zweite Ebene</a:t>
            </a:r>
          </a:p>
          <a:p>
            <a:pPr lvl="2"/>
            <a:r>
              <a:rPr lang="de-CH" altLang="de-DE"/>
              <a:t>Dritte Ebene</a:t>
            </a:r>
          </a:p>
          <a:p>
            <a:pPr lvl="3"/>
            <a:r>
              <a:rPr lang="de-CH" altLang="de-DE"/>
              <a:t>Vierte Ebene</a:t>
            </a:r>
          </a:p>
          <a:p>
            <a:pPr lvl="4"/>
            <a:r>
              <a:rPr lang="de-CH" altLang="de-DE"/>
              <a:t>Fünfte Ebene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222926D6-75C2-4829-893F-8BD9447C0D5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853AF6A-C4BE-4526-A8E0-F40C67BE44D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3390FC2-9D66-4554-8564-C2129DF4B15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8488" y="6453188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EFA226F9-1D84-4013-BB7E-80F165965AD1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1</a:t>
            </a:fld>
            <a:endParaRPr lang="de-CH" altLang="de-DE"/>
          </a:p>
        </p:txBody>
      </p:sp>
      <p:sp>
        <p:nvSpPr>
          <p:cNvPr id="4099" name="Rectangle 2">
            <a:extLst>
              <a:ext uri="{FF2B5EF4-FFF2-40B4-BE49-F238E27FC236}">
                <a16:creationId xmlns:a16="http://schemas.microsoft.com/office/drawing/2014/main" id="{6D803CC1-A225-424D-B460-9B5CA30E4A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8857" y="260350"/>
            <a:ext cx="8147943" cy="561975"/>
          </a:xfrm>
        </p:spPr>
        <p:txBody>
          <a:bodyPr/>
          <a:lstStyle/>
          <a:p>
            <a:pPr algn="l" eaLnBrk="1" hangingPunct="1">
              <a:tabLst>
                <a:tab pos="7985125" algn="r"/>
              </a:tabLst>
            </a:pPr>
            <a:r>
              <a:rPr lang="de-CH" altLang="de-DE" sz="1400" dirty="0"/>
              <a:t>Nachschulungskurse IKT	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ECE0D7-D407-45ED-9B0E-50231E22F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59" y="1474816"/>
            <a:ext cx="8147943" cy="4474464"/>
          </a:xfrm>
        </p:spPr>
        <p:txBody>
          <a:bodyPr/>
          <a:lstStyle/>
          <a:p>
            <a:pPr marL="0" indent="0">
              <a:buNone/>
            </a:pPr>
            <a:r>
              <a:rPr lang="de-CH" sz="2000" b="1" dirty="0"/>
              <a:t>Übersicht Programm Textverarbeitung</a:t>
            </a:r>
          </a:p>
          <a:p>
            <a:pPr marL="0" indent="0">
              <a:buNone/>
            </a:pPr>
            <a:endParaRPr lang="de-CH" sz="2000" dirty="0"/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dirty="0">
                <a:solidFill>
                  <a:schemeClr val="bg1">
                    <a:lumMod val="65000"/>
                  </a:schemeClr>
                </a:solidFill>
              </a:rPr>
              <a:t>Aufbau, Zeichen- u. Absatzformatierung, Formen 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b="1" dirty="0"/>
              <a:t>Absatz, Formatvorlagen, Suchen-Ersetzen, Grafik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dirty="0">
                <a:solidFill>
                  <a:schemeClr val="bg1">
                    <a:lumMod val="65000"/>
                  </a:schemeClr>
                </a:solidFill>
              </a:rPr>
              <a:t>Seitenlayout, Tabulatoren, Tabellen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dirty="0">
                <a:solidFill>
                  <a:schemeClr val="bg1">
                    <a:lumMod val="65000"/>
                  </a:schemeClr>
                </a:solidFill>
              </a:rPr>
              <a:t>Gemischt: Einzüge, Spalten, K+F etc.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dirty="0">
                <a:solidFill>
                  <a:schemeClr val="bg1">
                    <a:lumMod val="65000"/>
                  </a:schemeClr>
                </a:solidFill>
              </a:rPr>
              <a:t>Gemischt: Zeitungsseite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dirty="0">
                <a:solidFill>
                  <a:schemeClr val="bg1">
                    <a:lumMod val="65000"/>
                  </a:schemeClr>
                </a:solidFill>
              </a:rPr>
              <a:t>Gemischt: Prospektseite</a:t>
            </a:r>
          </a:p>
          <a:p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509341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2</a:t>
            </a:fld>
            <a:endParaRPr lang="de-CH" alt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ECE0D7-D407-45ED-9B0E-50231E22F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991" y="418753"/>
            <a:ext cx="8430809" cy="56197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de-AT" sz="2000" dirty="0"/>
              <a:t>007 	Absätze: Rahmen und Schattierung – Format übertragen</a:t>
            </a:r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2E2B93E-21AF-450B-A71E-A1B9C33AD3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305"/>
          <a:stretch/>
        </p:blipFill>
        <p:spPr>
          <a:xfrm>
            <a:off x="285363" y="1196752"/>
            <a:ext cx="8654930" cy="1003342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5E0A8455-361C-4B2A-9747-A190E167A090}"/>
              </a:ext>
            </a:extLst>
          </p:cNvPr>
          <p:cNvSpPr/>
          <p:nvPr/>
        </p:nvSpPr>
        <p:spPr>
          <a:xfrm>
            <a:off x="612752" y="1164748"/>
            <a:ext cx="432048" cy="30868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172F22B-0529-4D3F-82D9-F3F949116E85}"/>
              </a:ext>
            </a:extLst>
          </p:cNvPr>
          <p:cNvSpPr/>
          <p:nvPr/>
        </p:nvSpPr>
        <p:spPr>
          <a:xfrm>
            <a:off x="3347864" y="1436850"/>
            <a:ext cx="1584176" cy="69600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9D64E7F-78E2-44C1-9A2F-2EF4AA414B37}"/>
              </a:ext>
            </a:extLst>
          </p:cNvPr>
          <p:cNvSpPr/>
          <p:nvPr/>
        </p:nvSpPr>
        <p:spPr>
          <a:xfrm>
            <a:off x="660880" y="1723520"/>
            <a:ext cx="864096" cy="2264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6" name="Grafik 5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B1EEB226-A75D-4125-A8F7-1D70D5B0D6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928" y="2476772"/>
            <a:ext cx="6119712" cy="4787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395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3</a:t>
            </a:fld>
            <a:endParaRPr lang="de-CH" alt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ECE0D7-D407-45ED-9B0E-50231E22F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109" y="400707"/>
            <a:ext cx="8430809" cy="635551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 sz="2000" dirty="0"/>
              <a:t>008 	</a:t>
            </a:r>
            <a:r>
              <a:rPr lang="en-GB" sz="2000" dirty="0" err="1"/>
              <a:t>Formatvorlagen</a:t>
            </a:r>
            <a:r>
              <a:rPr lang="en-GB" sz="2000" dirty="0"/>
              <a:t> </a:t>
            </a:r>
            <a:r>
              <a:rPr lang="de-DE" sz="2000" dirty="0"/>
              <a:t>verwenden</a:t>
            </a:r>
            <a:endParaRPr lang="de-CH" sz="2000" dirty="0"/>
          </a:p>
          <a:p>
            <a:pPr marL="0" indent="0">
              <a:buNone/>
            </a:pPr>
            <a:endParaRPr lang="de-CH" sz="20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2E2B93E-21AF-450B-A71E-A1B9C33AD3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305"/>
          <a:stretch/>
        </p:blipFill>
        <p:spPr>
          <a:xfrm>
            <a:off x="304109" y="1253142"/>
            <a:ext cx="8654930" cy="1003342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5E0A8455-361C-4B2A-9747-A190E167A090}"/>
              </a:ext>
            </a:extLst>
          </p:cNvPr>
          <p:cNvSpPr/>
          <p:nvPr/>
        </p:nvSpPr>
        <p:spPr>
          <a:xfrm>
            <a:off x="611560" y="1253142"/>
            <a:ext cx="432048" cy="30868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538D70D8-2C0C-48E6-8DFD-C79C9F688560}"/>
              </a:ext>
            </a:extLst>
          </p:cNvPr>
          <p:cNvSpPr/>
          <p:nvPr/>
        </p:nvSpPr>
        <p:spPr>
          <a:xfrm>
            <a:off x="4974477" y="1407483"/>
            <a:ext cx="3984562" cy="7637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7" name="Grafik 6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3C212F05-17CB-4DA5-8462-DBFF5CFB2B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483542"/>
            <a:ext cx="5688632" cy="457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620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95603D83-3EA1-4103-9909-2C3A258F4A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" r="15351"/>
          <a:stretch/>
        </p:blipFill>
        <p:spPr>
          <a:xfrm>
            <a:off x="264937" y="998256"/>
            <a:ext cx="8260173" cy="920659"/>
          </a:xfrm>
          <a:prstGeom prst="rect">
            <a:avLst/>
          </a:prstGeom>
        </p:spPr>
      </p:pic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4</a:t>
            </a:fld>
            <a:endParaRPr lang="de-CH" alt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ECE0D7-D407-45ED-9B0E-50231E22F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991" y="380594"/>
            <a:ext cx="7787208" cy="477783"/>
          </a:xfrm>
        </p:spPr>
        <p:txBody>
          <a:bodyPr/>
          <a:lstStyle/>
          <a:p>
            <a:pPr marL="0" indent="0">
              <a:buNone/>
            </a:pPr>
            <a:r>
              <a:rPr lang="de-CH" sz="2000" dirty="0"/>
              <a:t>009	Suchen und Ersetzen</a:t>
            </a:r>
          </a:p>
          <a:p>
            <a:pPr marL="0" indent="0">
              <a:buNone/>
            </a:pPr>
            <a:endParaRPr lang="de-CH" sz="2000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E0A8455-361C-4B2A-9747-A190E167A090}"/>
              </a:ext>
            </a:extLst>
          </p:cNvPr>
          <p:cNvSpPr/>
          <p:nvPr/>
        </p:nvSpPr>
        <p:spPr>
          <a:xfrm>
            <a:off x="261269" y="973226"/>
            <a:ext cx="432048" cy="30868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9D64E7F-78E2-44C1-9A2F-2EF4AA414B37}"/>
              </a:ext>
            </a:extLst>
          </p:cNvPr>
          <p:cNvSpPr/>
          <p:nvPr/>
        </p:nvSpPr>
        <p:spPr>
          <a:xfrm>
            <a:off x="7813953" y="1145000"/>
            <a:ext cx="698035" cy="41179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6" name="Grafik 15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B103B0DE-6138-49CE-9121-E6ED155997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52" y="2318491"/>
            <a:ext cx="5420481" cy="2162477"/>
          </a:xfrm>
          <a:prstGeom prst="rect">
            <a:avLst/>
          </a:prstGeom>
        </p:spPr>
      </p:pic>
      <p:pic>
        <p:nvPicPr>
          <p:cNvPr id="14" name="Grafik 13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04E75FCE-1637-4B1D-84A7-E2036B5007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197024"/>
            <a:ext cx="5439534" cy="2172003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0C472A5B-C3D2-43B1-80A6-759ED4C7CD10}"/>
              </a:ext>
            </a:extLst>
          </p:cNvPr>
          <p:cNvSpPr/>
          <p:nvPr/>
        </p:nvSpPr>
        <p:spPr>
          <a:xfrm>
            <a:off x="3783024" y="4541126"/>
            <a:ext cx="612000" cy="2520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70080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95603D83-3EA1-4103-9909-2C3A258F4A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" r="15351"/>
          <a:stretch/>
        </p:blipFill>
        <p:spPr>
          <a:xfrm>
            <a:off x="255991" y="1204512"/>
            <a:ext cx="8260173" cy="920659"/>
          </a:xfrm>
          <a:prstGeom prst="rect">
            <a:avLst/>
          </a:prstGeom>
        </p:spPr>
      </p:pic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5</a:t>
            </a:fld>
            <a:endParaRPr lang="de-CH" alt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ECE0D7-D407-45ED-9B0E-50231E22F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524" y="413929"/>
            <a:ext cx="7787208" cy="477783"/>
          </a:xfrm>
        </p:spPr>
        <p:txBody>
          <a:bodyPr/>
          <a:lstStyle/>
          <a:p>
            <a:pPr marL="0" indent="0">
              <a:buNone/>
            </a:pPr>
            <a:r>
              <a:rPr lang="de-CH" sz="2000" dirty="0"/>
              <a:t>009	Suchen und Ersetzen</a:t>
            </a:r>
          </a:p>
          <a:p>
            <a:pPr marL="0" indent="0">
              <a:buNone/>
            </a:pPr>
            <a:endParaRPr lang="de-CH" sz="2000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E0A8455-361C-4B2A-9747-A190E167A090}"/>
              </a:ext>
            </a:extLst>
          </p:cNvPr>
          <p:cNvSpPr/>
          <p:nvPr/>
        </p:nvSpPr>
        <p:spPr>
          <a:xfrm>
            <a:off x="262524" y="1204512"/>
            <a:ext cx="432048" cy="30868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9D64E7F-78E2-44C1-9A2F-2EF4AA414B37}"/>
              </a:ext>
            </a:extLst>
          </p:cNvPr>
          <p:cNvSpPr/>
          <p:nvPr/>
        </p:nvSpPr>
        <p:spPr>
          <a:xfrm>
            <a:off x="7792976" y="1358852"/>
            <a:ext cx="698035" cy="4139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6" name="Grafik 5" descr="Ein Bild, das Tisch enthält.&#10;&#10;Automatisch generierte Beschreibung">
            <a:extLst>
              <a:ext uri="{FF2B5EF4-FFF2-40B4-BE49-F238E27FC236}">
                <a16:creationId xmlns:a16="http://schemas.microsoft.com/office/drawing/2014/main" id="{89DFBCEA-7BD5-400A-B5B6-82F93E552D8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25"/>
          <a:stretch/>
        </p:blipFill>
        <p:spPr>
          <a:xfrm>
            <a:off x="38808" y="2718264"/>
            <a:ext cx="8492473" cy="3141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980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C47A6DBC-3533-4FA1-9E26-51397CD82C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997"/>
          <a:stretch/>
        </p:blipFill>
        <p:spPr>
          <a:xfrm>
            <a:off x="0" y="2920560"/>
            <a:ext cx="8519580" cy="10800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D7FC91A9-AF5F-4B27-86BC-F2D05A444A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693" y="1441724"/>
            <a:ext cx="9144000" cy="683941"/>
          </a:xfrm>
          <a:prstGeom prst="rect">
            <a:avLst/>
          </a:prstGeom>
        </p:spPr>
      </p:pic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6</a:t>
            </a:fld>
            <a:endParaRPr lang="de-CH" alt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ECE0D7-D407-45ED-9B0E-50231E22F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476" y="429131"/>
            <a:ext cx="7787208" cy="874919"/>
          </a:xfrm>
        </p:spPr>
        <p:txBody>
          <a:bodyPr/>
          <a:lstStyle/>
          <a:p>
            <a:pPr marL="0" indent="0">
              <a:buNone/>
            </a:pPr>
            <a:r>
              <a:rPr lang="de-CH" sz="2000" dirty="0"/>
              <a:t>011	Grafik formatieren</a:t>
            </a:r>
          </a:p>
          <a:p>
            <a:pPr marL="0" indent="0">
              <a:buNone/>
            </a:pPr>
            <a:r>
              <a:rPr lang="de-DE" sz="1600" dirty="0"/>
              <a:t>	Doppelklick auf die Grafik -&gt; Registerkarte </a:t>
            </a:r>
            <a:r>
              <a:rPr lang="de-DE" sz="1600" b="1" i="1" dirty="0"/>
              <a:t>Bildformat</a:t>
            </a:r>
            <a:r>
              <a:rPr lang="de-DE" sz="1600" dirty="0"/>
              <a:t> aktiviert. </a:t>
            </a:r>
            <a:endParaRPr lang="de-CH" sz="11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5E0A8455-361C-4B2A-9747-A190E167A090}"/>
              </a:ext>
            </a:extLst>
          </p:cNvPr>
          <p:cNvSpPr/>
          <p:nvPr/>
        </p:nvSpPr>
        <p:spPr>
          <a:xfrm>
            <a:off x="4428168" y="1443126"/>
            <a:ext cx="432048" cy="2035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D42FD10F-DBC8-4C2E-87A3-0CA85FDF6A1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88"/>
          <a:stretch/>
        </p:blipFill>
        <p:spPr>
          <a:xfrm>
            <a:off x="1475656" y="4977232"/>
            <a:ext cx="7510095" cy="1080000"/>
          </a:xfrm>
          <a:prstGeom prst="rect">
            <a:avLst/>
          </a:prstGeom>
        </p:spPr>
      </p:pic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D1F47E78-A0DF-4D20-A39B-20B7F29C38C3}"/>
              </a:ext>
            </a:extLst>
          </p:cNvPr>
          <p:cNvSpPr/>
          <p:nvPr/>
        </p:nvSpPr>
        <p:spPr>
          <a:xfrm>
            <a:off x="3664702" y="3191448"/>
            <a:ext cx="3283785" cy="80911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A3E7382C-ABCA-4620-9C21-7BE22EAA801C}"/>
              </a:ext>
            </a:extLst>
          </p:cNvPr>
          <p:cNvSpPr/>
          <p:nvPr/>
        </p:nvSpPr>
        <p:spPr>
          <a:xfrm>
            <a:off x="6953078" y="3191448"/>
            <a:ext cx="834176" cy="56796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0928E83D-FD6B-42E1-B382-DAD88EB9DBCF}"/>
              </a:ext>
            </a:extLst>
          </p:cNvPr>
          <p:cNvSpPr/>
          <p:nvPr/>
        </p:nvSpPr>
        <p:spPr>
          <a:xfrm>
            <a:off x="3419873" y="5233251"/>
            <a:ext cx="720080" cy="64402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498ECFED-065F-43FF-9217-FB6EE0717013}"/>
              </a:ext>
            </a:extLst>
          </p:cNvPr>
          <p:cNvSpPr/>
          <p:nvPr/>
        </p:nvSpPr>
        <p:spPr>
          <a:xfrm>
            <a:off x="7236296" y="5233251"/>
            <a:ext cx="648072" cy="64402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4C2C0B69-45D5-4222-AD3E-C3895182D9D8}"/>
              </a:ext>
            </a:extLst>
          </p:cNvPr>
          <p:cNvSpPr/>
          <p:nvPr/>
        </p:nvSpPr>
        <p:spPr>
          <a:xfrm>
            <a:off x="8239847" y="5233250"/>
            <a:ext cx="684000" cy="64402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ln>
                <a:solidFill>
                  <a:srgbClr val="FF0000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4263139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7</a:t>
            </a:fld>
            <a:endParaRPr lang="de-CH" alt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ECE0D7-D407-45ED-9B0E-50231E22F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476672"/>
            <a:ext cx="7787208" cy="874919"/>
          </a:xfrm>
        </p:spPr>
        <p:txBody>
          <a:bodyPr/>
          <a:lstStyle/>
          <a:p>
            <a:pPr marL="0" indent="0">
              <a:buNone/>
            </a:pPr>
            <a:r>
              <a:rPr lang="de-CH" sz="2000" dirty="0"/>
              <a:t>011	Grafik formatieren</a:t>
            </a:r>
          </a:p>
          <a:p>
            <a:pPr marL="0" indent="0">
              <a:buNone/>
            </a:pPr>
            <a:r>
              <a:rPr lang="de-DE" sz="1600" dirty="0"/>
              <a:t>	Doppelklick auf die Grafik -&gt; Registerkarte </a:t>
            </a:r>
            <a:r>
              <a:rPr lang="de-DE" sz="1600" b="1" i="1" dirty="0"/>
              <a:t>Bildformat</a:t>
            </a:r>
            <a:r>
              <a:rPr lang="de-DE" sz="1600" dirty="0"/>
              <a:t> aktiviert. </a:t>
            </a:r>
            <a:endParaRPr lang="de-CH" sz="11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</p:txBody>
      </p:sp>
      <p:pic>
        <p:nvPicPr>
          <p:cNvPr id="4" name="Grafik 3" descr="Ein Bild, das Screenshot, Tisch, Obst enthält.&#10;&#10;Automatisch generierte Beschreibung">
            <a:extLst>
              <a:ext uri="{FF2B5EF4-FFF2-40B4-BE49-F238E27FC236}">
                <a16:creationId xmlns:a16="http://schemas.microsoft.com/office/drawing/2014/main" id="{6EA83458-3581-43D8-8142-C6E19C269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35043"/>
            <a:ext cx="6264696" cy="2467346"/>
          </a:xfrm>
          <a:prstGeom prst="rect">
            <a:avLst/>
          </a:prstGeom>
        </p:spPr>
      </p:pic>
      <p:pic>
        <p:nvPicPr>
          <p:cNvPr id="7" name="Grafik 6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30B80588-E2B4-48D8-AF86-78C10F0840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997544"/>
            <a:ext cx="6754719" cy="239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554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8</a:t>
            </a:fld>
            <a:endParaRPr lang="de-CH" alt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ECE0D7-D407-45ED-9B0E-50231E22F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396" y="908720"/>
            <a:ext cx="7787208" cy="3960440"/>
          </a:xfrm>
        </p:spPr>
        <p:txBody>
          <a:bodyPr/>
          <a:lstStyle/>
          <a:p>
            <a:pPr marL="0" indent="0">
              <a:buNone/>
            </a:pPr>
            <a:r>
              <a:rPr lang="de-CH" sz="2000" b="1" dirty="0"/>
              <a:t>Download Dateien </a:t>
            </a:r>
            <a:r>
              <a:rPr lang="de-CH" sz="2000" dirty="0"/>
              <a:t>-&gt; Teams </a:t>
            </a:r>
            <a:r>
              <a:rPr lang="de-CH" sz="2000" b="1" dirty="0"/>
              <a:t>«Fikt»</a:t>
            </a:r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r>
              <a:rPr lang="de-CH" sz="2000" dirty="0"/>
              <a:t>007 	Absatz-Rahmen, Schattierung, Format übertragen</a:t>
            </a:r>
          </a:p>
          <a:p>
            <a:pPr marL="0" indent="0">
              <a:buNone/>
            </a:pPr>
            <a:r>
              <a:rPr lang="de-CH" sz="2000" dirty="0"/>
              <a:t>008 	Formatvorlagen</a:t>
            </a:r>
          </a:p>
          <a:p>
            <a:pPr marL="0" indent="0">
              <a:buNone/>
            </a:pPr>
            <a:r>
              <a:rPr lang="de-CH" sz="2000" dirty="0"/>
              <a:t>009	Suchen Ersetzen</a:t>
            </a:r>
          </a:p>
          <a:p>
            <a:pPr marL="0" indent="0">
              <a:buNone/>
            </a:pPr>
            <a:r>
              <a:rPr lang="de-CH" sz="2000" dirty="0"/>
              <a:t>011	Grafik formatieren</a:t>
            </a:r>
          </a:p>
          <a:p>
            <a:pPr marL="457200" indent="-457200">
              <a:buAutoNum type="arabicPlain" startAt="11"/>
            </a:pPr>
            <a:endParaRPr lang="de-CH" sz="2000" dirty="0"/>
          </a:p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de-CH" sz="2000" b="1" dirty="0"/>
              <a:t>Lösungen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r>
              <a:rPr lang="de-CH" sz="2000" dirty="0"/>
              <a:t>PDF	Dokgestaltung2_Lösungen007-011</a:t>
            </a:r>
          </a:p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endParaRPr lang="de-CH" sz="2000" dirty="0"/>
          </a:p>
          <a:p>
            <a:pPr marL="0" indent="0">
              <a:lnSpc>
                <a:spcPct val="150000"/>
              </a:lnSpc>
              <a:spcBef>
                <a:spcPts val="600"/>
              </a:spcBef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A652C3A-60E8-8DCF-BFAD-9CFDA72273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1676" y="2132856"/>
            <a:ext cx="3923928" cy="1773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398484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4128E13B0D334BA315F3775C0F97AB" ma:contentTypeVersion="9" ma:contentTypeDescription="Ein neues Dokument erstellen." ma:contentTypeScope="" ma:versionID="08d6c938c5b8ba2cb3ae22bdff9f28a2">
  <xsd:schema xmlns:xsd="http://www.w3.org/2001/XMLSchema" xmlns:xs="http://www.w3.org/2001/XMLSchema" xmlns:p="http://schemas.microsoft.com/office/2006/metadata/properties" xmlns:ns2="39b2766b-c11e-4d34-ae90-b418efdcb7ee" xmlns:ns3="7dbffd17-55a7-4b25-b20c-462d16bbe781" targetNamespace="http://schemas.microsoft.com/office/2006/metadata/properties" ma:root="true" ma:fieldsID="bf594e0c710aeaa748e3fca17eb90cb8" ns2:_="" ns3:_="">
    <xsd:import namespace="39b2766b-c11e-4d34-ae90-b418efdcb7ee"/>
    <xsd:import namespace="7dbffd17-55a7-4b25-b20c-462d16bbe7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b2766b-c11e-4d34-ae90-b418efdcb7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ildmarkierungen" ma:readOnly="false" ma:fieldId="{5cf76f15-5ced-4ddc-b409-7134ff3c332f}" ma:taxonomyMulti="true" ma:sspId="d3ebf75d-a44c-490e-b061-5d1ad43ecb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bffd17-55a7-4b25-b20c-462d16bbe781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4f83ad16-6433-42a5-99d8-c6c549438078}" ma:internalName="TaxCatchAll" ma:showField="CatchAllData" ma:web="7dbffd17-55a7-4b25-b20c-462d16bbe7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bffd17-55a7-4b25-b20c-462d16bbe781" xsi:nil="true"/>
    <lcf76f155ced4ddcb4097134ff3c332f xmlns="39b2766b-c11e-4d34-ae90-b418efdcb7e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C0EAF15-5370-41AE-A56E-C1AD0C809787}"/>
</file>

<file path=customXml/itemProps2.xml><?xml version="1.0" encoding="utf-8"?>
<ds:datastoreItem xmlns:ds="http://schemas.openxmlformats.org/officeDocument/2006/customXml" ds:itemID="{FF643BB7-AC3E-4752-9D26-0510125C4E00}"/>
</file>

<file path=customXml/itemProps3.xml><?xml version="1.0" encoding="utf-8"?>
<ds:datastoreItem xmlns:ds="http://schemas.openxmlformats.org/officeDocument/2006/customXml" ds:itemID="{E9522097-4095-4226-8DE4-20B8DC2495A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</Words>
  <Application>Microsoft Office PowerPoint</Application>
  <PresentationFormat>Bildschirmpräsentation (4:3)</PresentationFormat>
  <Paragraphs>61</Paragraphs>
  <Slides>8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0" baseType="lpstr">
      <vt:lpstr>Arial</vt:lpstr>
      <vt:lpstr>Standarddesign</vt:lpstr>
      <vt:lpstr>Nachschulungskurse IKT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Nachschulungskurse IKT  Schuljahr 19-20 1. Semester</dc:title>
  <dc:creator>Baldinger Christoph</dc:creator>
  <cp:lastModifiedBy>Eva Ravnikar</cp:lastModifiedBy>
  <cp:revision>15</cp:revision>
  <dcterms:created xsi:type="dcterms:W3CDTF">2019-11-30T21:38:45Z</dcterms:created>
  <dcterms:modified xsi:type="dcterms:W3CDTF">2023-05-01T18:26:34Z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0x010100FA4128E13B0D334BA315F3775C0F97AB</vt:lpwstr>
  </property>
</Properties>
</file>